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9" r:id="rId6"/>
    <p:sldId id="270" r:id="rId7"/>
    <p:sldId id="261" r:id="rId8"/>
    <p:sldId id="267" r:id="rId9"/>
    <p:sldId id="268" r:id="rId10"/>
    <p:sldId id="271" r:id="rId11"/>
    <p:sldId id="259" r:id="rId12"/>
    <p:sldId id="262" r:id="rId13"/>
    <p:sldId id="263" r:id="rId14"/>
    <p:sldId id="264" r:id="rId15"/>
    <p:sldId id="266" r:id="rId16"/>
    <p:sldId id="272" r:id="rId17"/>
    <p:sldId id="274" r:id="rId18"/>
    <p:sldId id="26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7"/>
    <p:restoredTop sz="94663"/>
  </p:normalViewPr>
  <p:slideViewPr>
    <p:cSldViewPr snapToGrid="0" snapToObjects="1">
      <p:cViewPr varScale="1">
        <p:scale>
          <a:sx n="86" d="100"/>
          <a:sy n="8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E22DC-4749-44D7-BEB9-F54939460E9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8A4BE3-A0C5-48E8-A09A-5F6D24185D9A}">
      <dgm:prSet/>
      <dgm:spPr/>
      <dgm:t>
        <a:bodyPr/>
        <a:lstStyle/>
        <a:p>
          <a:r>
            <a:rPr lang="en-US"/>
            <a:t>Clinical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Phased Approach:</a:t>
          </a:r>
        </a:p>
      </dgm:t>
    </dgm:pt>
    <dgm:pt modelId="{AEA6B84F-1AE3-4C8A-B7B3-F8370F71E10D}" type="parTrans" cxnId="{11929E12-80A1-40DA-B0DA-40E56EA60210}">
      <dgm:prSet/>
      <dgm:spPr/>
      <dgm:t>
        <a:bodyPr/>
        <a:lstStyle/>
        <a:p>
          <a:endParaRPr lang="en-US"/>
        </a:p>
      </dgm:t>
    </dgm:pt>
    <dgm:pt modelId="{ED408D79-ED1B-4EBD-A54B-F7DDF2DDA7B7}" type="sibTrans" cxnId="{11929E12-80A1-40DA-B0DA-40E56EA60210}">
      <dgm:prSet/>
      <dgm:spPr/>
      <dgm:t>
        <a:bodyPr/>
        <a:lstStyle/>
        <a:p>
          <a:endParaRPr lang="en-US"/>
        </a:p>
      </dgm:t>
    </dgm:pt>
    <dgm:pt modelId="{C3E0E3BF-75CE-401D-BC5A-FC14EEEAA952}">
      <dgm:prSet/>
      <dgm:spPr/>
      <dgm:t>
        <a:bodyPr/>
        <a:lstStyle/>
        <a:p>
          <a:r>
            <a:rPr lang="en-US" dirty="0"/>
            <a:t>Phase 1. Improve Documentation of Viral Load Test Results</a:t>
          </a:r>
        </a:p>
      </dgm:t>
    </dgm:pt>
    <dgm:pt modelId="{AC69C34A-C760-4747-9A33-E58599921292}" type="parTrans" cxnId="{066EB085-203C-45C6-AC14-27A111B0065B}">
      <dgm:prSet/>
      <dgm:spPr/>
      <dgm:t>
        <a:bodyPr/>
        <a:lstStyle/>
        <a:p>
          <a:endParaRPr lang="en-US"/>
        </a:p>
      </dgm:t>
    </dgm:pt>
    <dgm:pt modelId="{ABEB65FA-4097-41ED-AE32-4994730DCF75}" type="sibTrans" cxnId="{066EB085-203C-45C6-AC14-27A111B0065B}">
      <dgm:prSet/>
      <dgm:spPr/>
      <dgm:t>
        <a:bodyPr/>
        <a:lstStyle/>
        <a:p>
          <a:endParaRPr lang="en-US"/>
        </a:p>
      </dgm:t>
    </dgm:pt>
    <dgm:pt modelId="{8960B770-A5B2-47FC-90AB-B4867517EA34}">
      <dgm:prSet/>
      <dgm:spPr/>
      <dgm:t>
        <a:bodyPr/>
        <a:lstStyle/>
        <a:p>
          <a:r>
            <a:rPr lang="en-US"/>
            <a:t>Phase 2. Improve Patient Care According to Guidelines</a:t>
          </a:r>
        </a:p>
      </dgm:t>
    </dgm:pt>
    <dgm:pt modelId="{D216DCBF-71CE-4F14-B7AB-3A3801471419}" type="parTrans" cxnId="{F48C9203-A191-4C71-A968-47D3E68F5B67}">
      <dgm:prSet/>
      <dgm:spPr/>
      <dgm:t>
        <a:bodyPr/>
        <a:lstStyle/>
        <a:p>
          <a:endParaRPr lang="en-US"/>
        </a:p>
      </dgm:t>
    </dgm:pt>
    <dgm:pt modelId="{EBF5F1BB-4668-4F1F-901E-19B9BF44874C}" type="sibTrans" cxnId="{F48C9203-A191-4C71-A968-47D3E68F5B67}">
      <dgm:prSet/>
      <dgm:spPr/>
      <dgm:t>
        <a:bodyPr/>
        <a:lstStyle/>
        <a:p>
          <a:endParaRPr lang="en-US"/>
        </a:p>
      </dgm:t>
    </dgm:pt>
    <dgm:pt modelId="{EED91AC8-F5A4-40A5-8C90-7C951AED095B}">
      <dgm:prSet/>
      <dgm:spPr/>
      <dgm:t>
        <a:bodyPr/>
        <a:lstStyle/>
        <a:p>
          <a:r>
            <a:rPr lang="en-US"/>
            <a:t>Phase 3. Improve Viral Load Coverage</a:t>
          </a:r>
        </a:p>
      </dgm:t>
    </dgm:pt>
    <dgm:pt modelId="{20DE4434-4A41-433C-8ABF-244F5F639A7F}" type="parTrans" cxnId="{73C88949-69EC-4569-8AD4-BC03814030F1}">
      <dgm:prSet/>
      <dgm:spPr/>
      <dgm:t>
        <a:bodyPr/>
        <a:lstStyle/>
        <a:p>
          <a:endParaRPr lang="en-US"/>
        </a:p>
      </dgm:t>
    </dgm:pt>
    <dgm:pt modelId="{A493AAA6-FFAC-476D-9964-605553BE1D1D}" type="sibTrans" cxnId="{73C88949-69EC-4569-8AD4-BC03814030F1}">
      <dgm:prSet/>
      <dgm:spPr/>
      <dgm:t>
        <a:bodyPr/>
        <a:lstStyle/>
        <a:p>
          <a:endParaRPr lang="en-US"/>
        </a:p>
      </dgm:t>
    </dgm:pt>
    <dgm:pt modelId="{855C5C63-6E32-4516-89F7-A12FCAFC804D}">
      <dgm:prSet/>
      <dgm:spPr/>
      <dgm:t>
        <a:bodyPr/>
        <a:lstStyle/>
        <a:p>
          <a:r>
            <a:rPr lang="en-US"/>
            <a:t>Laboratory</a:t>
          </a:r>
        </a:p>
      </dgm:t>
    </dgm:pt>
    <dgm:pt modelId="{AD6814CE-7059-4772-9B05-BCDA7142CA33}" type="parTrans" cxnId="{4ED6F49B-F1A0-463F-B3BB-120A58A32476}">
      <dgm:prSet/>
      <dgm:spPr/>
      <dgm:t>
        <a:bodyPr/>
        <a:lstStyle/>
        <a:p>
          <a:endParaRPr lang="en-US"/>
        </a:p>
      </dgm:t>
    </dgm:pt>
    <dgm:pt modelId="{A8A80C94-3BED-4513-9B88-64BD4DC04937}" type="sibTrans" cxnId="{4ED6F49B-F1A0-463F-B3BB-120A58A32476}">
      <dgm:prSet/>
      <dgm:spPr/>
      <dgm:t>
        <a:bodyPr/>
        <a:lstStyle/>
        <a:p>
          <a:endParaRPr lang="en-US"/>
        </a:p>
      </dgm:t>
    </dgm:pt>
    <dgm:pt modelId="{30FEF597-37EC-49D0-9E38-034C2B779B7E}">
      <dgm:prSet/>
      <dgm:spPr/>
      <dgm:t>
        <a:bodyPr/>
        <a:lstStyle/>
        <a:p>
          <a:r>
            <a:rPr lang="en-US" dirty="0"/>
            <a:t>Improve turnaround time (TAT), time from sample collection to time results reach clinic</a:t>
          </a:r>
        </a:p>
      </dgm:t>
    </dgm:pt>
    <dgm:pt modelId="{BA082754-F339-43C3-92A8-BEDEFE06BFD0}" type="parTrans" cxnId="{09C4DC5C-1581-4DB3-9325-65DFDD3B5DFB}">
      <dgm:prSet/>
      <dgm:spPr/>
      <dgm:t>
        <a:bodyPr/>
        <a:lstStyle/>
        <a:p>
          <a:endParaRPr lang="en-US"/>
        </a:p>
      </dgm:t>
    </dgm:pt>
    <dgm:pt modelId="{F9F3CC56-0BE2-4826-9584-C88D9928CACB}" type="sibTrans" cxnId="{09C4DC5C-1581-4DB3-9325-65DFDD3B5DFB}">
      <dgm:prSet/>
      <dgm:spPr/>
      <dgm:t>
        <a:bodyPr/>
        <a:lstStyle/>
        <a:p>
          <a:endParaRPr lang="en-US"/>
        </a:p>
      </dgm:t>
    </dgm:pt>
    <dgm:pt modelId="{3E70EF56-C964-6248-A63A-314D8B801678}">
      <dgm:prSet/>
      <dgm:spPr/>
      <dgm:t>
        <a:bodyPr/>
        <a:lstStyle/>
        <a:p>
          <a:r>
            <a:rPr lang="en-US" dirty="0"/>
            <a:t>Improve Specimen Rejection Rates</a:t>
          </a:r>
        </a:p>
      </dgm:t>
    </dgm:pt>
    <dgm:pt modelId="{F4530F6C-5569-F84B-B9E7-93715FA0C6C0}" type="parTrans" cxnId="{2D3DDEEF-799F-124A-AEBD-B02D13EAB8BB}">
      <dgm:prSet/>
      <dgm:spPr/>
    </dgm:pt>
    <dgm:pt modelId="{20AA3F66-435F-7A4D-8E88-5CD875FDA4FE}" type="sibTrans" cxnId="{2D3DDEEF-799F-124A-AEBD-B02D13EAB8BB}">
      <dgm:prSet/>
      <dgm:spPr/>
    </dgm:pt>
    <dgm:pt modelId="{B1A69616-30FC-8D4C-BB2E-F776B9CC4F31}">
      <dgm:prSet/>
      <dgm:spPr/>
      <dgm:t>
        <a:bodyPr/>
        <a:lstStyle/>
        <a:p>
          <a:r>
            <a:rPr lang="en-US" dirty="0"/>
            <a:t>Improve Communication of “Invalid” Results</a:t>
          </a:r>
        </a:p>
      </dgm:t>
    </dgm:pt>
    <dgm:pt modelId="{EA66D7F8-40A0-8B4F-ADC6-8000FDAFED23}" type="parTrans" cxnId="{3C1FE638-CB3F-884E-BE68-F6B9DD1283F5}">
      <dgm:prSet/>
      <dgm:spPr/>
    </dgm:pt>
    <dgm:pt modelId="{6C540776-320C-924A-A189-6EBD70F6091D}" type="sibTrans" cxnId="{3C1FE638-CB3F-884E-BE68-F6B9DD1283F5}">
      <dgm:prSet/>
      <dgm:spPr/>
    </dgm:pt>
    <dgm:pt modelId="{B6755862-FD3E-0B4E-99FB-3B78A0D6FC7A}" type="pres">
      <dgm:prSet presAssocID="{F33E22DC-4749-44D7-BEB9-F54939460E9D}" presName="linear" presStyleCnt="0">
        <dgm:presLayoutVars>
          <dgm:animLvl val="lvl"/>
          <dgm:resizeHandles val="exact"/>
        </dgm:presLayoutVars>
      </dgm:prSet>
      <dgm:spPr/>
    </dgm:pt>
    <dgm:pt modelId="{B757B988-B596-E84E-B5AE-5F532159A1C6}" type="pres">
      <dgm:prSet presAssocID="{C68A4BE3-A0C5-48E8-A09A-5F6D24185D9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D6A347-54C8-6E4A-AE99-13E9172D0BC4}" type="pres">
      <dgm:prSet presAssocID="{C68A4BE3-A0C5-48E8-A09A-5F6D24185D9A}" presName="childText" presStyleLbl="revTx" presStyleIdx="0" presStyleCnt="2">
        <dgm:presLayoutVars>
          <dgm:bulletEnabled val="1"/>
        </dgm:presLayoutVars>
      </dgm:prSet>
      <dgm:spPr/>
    </dgm:pt>
    <dgm:pt modelId="{ECBCEEF7-05E1-0443-9A37-E842F7EF2390}" type="pres">
      <dgm:prSet presAssocID="{855C5C63-6E32-4516-89F7-A12FCAFC80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0CDD351-A16C-CF40-88AD-ECC4624873D1}" type="pres">
      <dgm:prSet presAssocID="{855C5C63-6E32-4516-89F7-A12FCAFC804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8C9203-A191-4C71-A968-47D3E68F5B67}" srcId="{C68A4BE3-A0C5-48E8-A09A-5F6D24185D9A}" destId="{8960B770-A5B2-47FC-90AB-B4867517EA34}" srcOrd="1" destOrd="0" parTransId="{D216DCBF-71CE-4F14-B7AB-3A3801471419}" sibTransId="{EBF5F1BB-4668-4F1F-901E-19B9BF44874C}"/>
    <dgm:cxn modelId="{11929E12-80A1-40DA-B0DA-40E56EA60210}" srcId="{F33E22DC-4749-44D7-BEB9-F54939460E9D}" destId="{C68A4BE3-A0C5-48E8-A09A-5F6D24185D9A}" srcOrd="0" destOrd="0" parTransId="{AEA6B84F-1AE3-4C8A-B7B3-F8370F71E10D}" sibTransId="{ED408D79-ED1B-4EBD-A54B-F7DDF2DDA7B7}"/>
    <dgm:cxn modelId="{F1AA0F2D-9D79-8048-9602-A90467496CE7}" type="presOf" srcId="{8960B770-A5B2-47FC-90AB-B4867517EA34}" destId="{99D6A347-54C8-6E4A-AE99-13E9172D0BC4}" srcOrd="0" destOrd="1" presId="urn:microsoft.com/office/officeart/2005/8/layout/vList2"/>
    <dgm:cxn modelId="{3C1FE638-CB3F-884E-BE68-F6B9DD1283F5}" srcId="{855C5C63-6E32-4516-89F7-A12FCAFC804D}" destId="{B1A69616-30FC-8D4C-BB2E-F776B9CC4F31}" srcOrd="2" destOrd="0" parTransId="{EA66D7F8-40A0-8B4F-ADC6-8000FDAFED23}" sibTransId="{6C540776-320C-924A-A189-6EBD70F6091D}"/>
    <dgm:cxn modelId="{D75DAF3D-92D0-1E4F-A32B-580158B0F2F5}" type="presOf" srcId="{C3E0E3BF-75CE-401D-BC5A-FC14EEEAA952}" destId="{99D6A347-54C8-6E4A-AE99-13E9172D0BC4}" srcOrd="0" destOrd="0" presId="urn:microsoft.com/office/officeart/2005/8/layout/vList2"/>
    <dgm:cxn modelId="{09C4DC5C-1581-4DB3-9325-65DFDD3B5DFB}" srcId="{855C5C63-6E32-4516-89F7-A12FCAFC804D}" destId="{30FEF597-37EC-49D0-9E38-034C2B779B7E}" srcOrd="0" destOrd="0" parTransId="{BA082754-F339-43C3-92A8-BEDEFE06BFD0}" sibTransId="{F9F3CC56-0BE2-4826-9584-C88D9928CACB}"/>
    <dgm:cxn modelId="{18DB7846-0B2D-FF4F-A3FA-2B820DE41A29}" type="presOf" srcId="{C68A4BE3-A0C5-48E8-A09A-5F6D24185D9A}" destId="{B757B988-B596-E84E-B5AE-5F532159A1C6}" srcOrd="0" destOrd="0" presId="urn:microsoft.com/office/officeart/2005/8/layout/vList2"/>
    <dgm:cxn modelId="{9E6C3A68-1C5B-4E45-A14D-0B572410B256}" type="presOf" srcId="{EED91AC8-F5A4-40A5-8C90-7C951AED095B}" destId="{99D6A347-54C8-6E4A-AE99-13E9172D0BC4}" srcOrd="0" destOrd="2" presId="urn:microsoft.com/office/officeart/2005/8/layout/vList2"/>
    <dgm:cxn modelId="{73C88949-69EC-4569-8AD4-BC03814030F1}" srcId="{C68A4BE3-A0C5-48E8-A09A-5F6D24185D9A}" destId="{EED91AC8-F5A4-40A5-8C90-7C951AED095B}" srcOrd="2" destOrd="0" parTransId="{20DE4434-4A41-433C-8ABF-244F5F639A7F}" sibTransId="{A493AAA6-FFAC-476D-9964-605553BE1D1D}"/>
    <dgm:cxn modelId="{6D481854-CF88-1A42-B38B-90CDE96A0373}" type="presOf" srcId="{F33E22DC-4749-44D7-BEB9-F54939460E9D}" destId="{B6755862-FD3E-0B4E-99FB-3B78A0D6FC7A}" srcOrd="0" destOrd="0" presId="urn:microsoft.com/office/officeart/2005/8/layout/vList2"/>
    <dgm:cxn modelId="{DA152782-5D99-994B-8E19-20D0F2818CA7}" type="presOf" srcId="{855C5C63-6E32-4516-89F7-A12FCAFC804D}" destId="{ECBCEEF7-05E1-0443-9A37-E842F7EF2390}" srcOrd="0" destOrd="0" presId="urn:microsoft.com/office/officeart/2005/8/layout/vList2"/>
    <dgm:cxn modelId="{066EB085-203C-45C6-AC14-27A111B0065B}" srcId="{C68A4BE3-A0C5-48E8-A09A-5F6D24185D9A}" destId="{C3E0E3BF-75CE-401D-BC5A-FC14EEEAA952}" srcOrd="0" destOrd="0" parTransId="{AC69C34A-C760-4747-9A33-E58599921292}" sibTransId="{ABEB65FA-4097-41ED-AE32-4994730DCF75}"/>
    <dgm:cxn modelId="{237F8D8C-0230-254E-8B91-E5F4A0C1393A}" type="presOf" srcId="{3E70EF56-C964-6248-A63A-314D8B801678}" destId="{D0CDD351-A16C-CF40-88AD-ECC4624873D1}" srcOrd="0" destOrd="1" presId="urn:microsoft.com/office/officeart/2005/8/layout/vList2"/>
    <dgm:cxn modelId="{4ED6F49B-F1A0-463F-B3BB-120A58A32476}" srcId="{F33E22DC-4749-44D7-BEB9-F54939460E9D}" destId="{855C5C63-6E32-4516-89F7-A12FCAFC804D}" srcOrd="1" destOrd="0" parTransId="{AD6814CE-7059-4772-9B05-BCDA7142CA33}" sibTransId="{A8A80C94-3BED-4513-9B88-64BD4DC04937}"/>
    <dgm:cxn modelId="{8FFBA19E-1A39-5247-997F-EE484710D484}" type="presOf" srcId="{30FEF597-37EC-49D0-9E38-034C2B779B7E}" destId="{D0CDD351-A16C-CF40-88AD-ECC4624873D1}" srcOrd="0" destOrd="0" presId="urn:microsoft.com/office/officeart/2005/8/layout/vList2"/>
    <dgm:cxn modelId="{7313EABF-8608-5843-82B9-B84E69D0D6F4}" type="presOf" srcId="{B1A69616-30FC-8D4C-BB2E-F776B9CC4F31}" destId="{D0CDD351-A16C-CF40-88AD-ECC4624873D1}" srcOrd="0" destOrd="2" presId="urn:microsoft.com/office/officeart/2005/8/layout/vList2"/>
    <dgm:cxn modelId="{2D3DDEEF-799F-124A-AEBD-B02D13EAB8BB}" srcId="{855C5C63-6E32-4516-89F7-A12FCAFC804D}" destId="{3E70EF56-C964-6248-A63A-314D8B801678}" srcOrd="1" destOrd="0" parTransId="{F4530F6C-5569-F84B-B9E7-93715FA0C6C0}" sibTransId="{20AA3F66-435F-7A4D-8E88-5CD875FDA4FE}"/>
    <dgm:cxn modelId="{0BF033EE-03DB-914D-96C0-2E1C354D9728}" type="presParOf" srcId="{B6755862-FD3E-0B4E-99FB-3B78A0D6FC7A}" destId="{B757B988-B596-E84E-B5AE-5F532159A1C6}" srcOrd="0" destOrd="0" presId="urn:microsoft.com/office/officeart/2005/8/layout/vList2"/>
    <dgm:cxn modelId="{CCEDD7B3-6212-7E40-9487-ECDC463FAFAD}" type="presParOf" srcId="{B6755862-FD3E-0B4E-99FB-3B78A0D6FC7A}" destId="{99D6A347-54C8-6E4A-AE99-13E9172D0BC4}" srcOrd="1" destOrd="0" presId="urn:microsoft.com/office/officeart/2005/8/layout/vList2"/>
    <dgm:cxn modelId="{10B2A35F-A8C6-354A-A8E6-DAEE40B7F41B}" type="presParOf" srcId="{B6755862-FD3E-0B4E-99FB-3B78A0D6FC7A}" destId="{ECBCEEF7-05E1-0443-9A37-E842F7EF2390}" srcOrd="2" destOrd="0" presId="urn:microsoft.com/office/officeart/2005/8/layout/vList2"/>
    <dgm:cxn modelId="{3B2EA60F-880C-6C4D-92B8-EC6043C901BB}" type="presParOf" srcId="{B6755862-FD3E-0B4E-99FB-3B78A0D6FC7A}" destId="{D0CDD351-A16C-CF40-88AD-ECC4624873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7B988-B596-E84E-B5AE-5F532159A1C6}">
      <dsp:nvSpPr>
        <dsp:cNvPr id="0" name=""/>
        <dsp:cNvSpPr/>
      </dsp:nvSpPr>
      <dsp:spPr>
        <a:xfrm>
          <a:off x="0" y="353592"/>
          <a:ext cx="6513603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Clinical </a:t>
          </a:r>
          <a:r>
            <a:rPr lang="en-US" sz="3200" kern="1200">
              <a:sym typeface="Wingdings" panose="05000000000000000000" pitchFamily="2" charset="2"/>
            </a:rPr>
            <a:t></a:t>
          </a:r>
          <a:r>
            <a:rPr lang="en-US" sz="3200" kern="1200"/>
            <a:t> Phased Approach:</a:t>
          </a:r>
        </a:p>
      </dsp:txBody>
      <dsp:txXfrm>
        <a:off x="37467" y="391059"/>
        <a:ext cx="6438669" cy="692586"/>
      </dsp:txXfrm>
    </dsp:sp>
    <dsp:sp modelId="{99D6A347-54C8-6E4A-AE99-13E9172D0BC4}">
      <dsp:nvSpPr>
        <dsp:cNvPr id="0" name=""/>
        <dsp:cNvSpPr/>
      </dsp:nvSpPr>
      <dsp:spPr>
        <a:xfrm>
          <a:off x="0" y="1121112"/>
          <a:ext cx="6513603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Phase 1. Improve Documentation of Viral Load Test Results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Phase 2. Improve Patient Care According to Guidelines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Phase 3. Improve Viral Load Coverage</a:t>
          </a:r>
        </a:p>
      </dsp:txBody>
      <dsp:txXfrm>
        <a:off x="0" y="1121112"/>
        <a:ext cx="6513603" cy="1987200"/>
      </dsp:txXfrm>
    </dsp:sp>
    <dsp:sp modelId="{ECBCEEF7-05E1-0443-9A37-E842F7EF2390}">
      <dsp:nvSpPr>
        <dsp:cNvPr id="0" name=""/>
        <dsp:cNvSpPr/>
      </dsp:nvSpPr>
      <dsp:spPr>
        <a:xfrm>
          <a:off x="0" y="3108313"/>
          <a:ext cx="6513603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Laboratory</a:t>
          </a:r>
        </a:p>
      </dsp:txBody>
      <dsp:txXfrm>
        <a:off x="37467" y="3145780"/>
        <a:ext cx="6438669" cy="692586"/>
      </dsp:txXfrm>
    </dsp:sp>
    <dsp:sp modelId="{D0CDD351-A16C-CF40-88AD-ECC4624873D1}">
      <dsp:nvSpPr>
        <dsp:cNvPr id="0" name=""/>
        <dsp:cNvSpPr/>
      </dsp:nvSpPr>
      <dsp:spPr>
        <a:xfrm>
          <a:off x="0" y="3875833"/>
          <a:ext cx="6513603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Improve turnaround time (TAT), time from sample collection to time results reach clinic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Improve Specimen Rejection Rates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Improve Communication of “Invalid” Results</a:t>
          </a:r>
        </a:p>
      </dsp:txBody>
      <dsp:txXfrm>
        <a:off x="0" y="3875833"/>
        <a:ext cx="6513603" cy="165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DE8E-640F-3A4E-BFDA-60368CDD2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DEC14-9CD2-3248-B4E0-5C397507B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15D9-4C58-1244-9DAD-746A95A2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87B05-55A7-E748-891C-601B298D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2439-FB0C-9B48-8671-6F7C40B9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D32E-0B00-A14E-9F57-0ECC8105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B890-77D9-3B43-89E4-D38AEDC1E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697B1-9F29-7A42-B866-5F9A5EF5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25AF-BE41-4648-A0F9-AD703DE8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FB6A7-E9E3-0241-BA55-3EB9A19E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4C1E4-B89F-FD4F-AF9E-62D980FF3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7E11E-6EE3-0B43-8A76-F35F9CE5D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7CDF2-C25A-D246-8981-A16C753A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FACA-65E3-C14E-97C2-A9B9C16D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A1C73-6057-D44F-8ED7-693CDD8E1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3CC0-FB66-8B4D-8C82-A812431B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12EDF-664D-A840-884D-7AFD64C8B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4EA4-E6B5-FA46-B32C-DA10E85B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0DA7-4543-754B-8A51-B15BCA45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313A-4DA1-7C49-A486-B6E0D8F6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5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3C92-F0EF-B444-BB9E-E8D92307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14E4-336A-3F44-AD6B-C53D0A675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2238B-860F-9847-9271-37F70DB3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1DA3A-8501-F741-8DDC-B2A6C2B7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0EB43-26A2-B04F-AB13-EC47BB02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C778-C753-9543-9156-7F77CBAB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5C079-0183-6446-ADE0-0C1CAC198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A6A78-242D-D34B-87DC-0A4920460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7044E-CDDD-D54C-9A3E-82313165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B8677-B742-154E-94A9-6DFFDDFB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4203C-6782-F345-87AE-B232F336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3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1B472-4430-0743-ADA5-E5F5AF13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3A2D5-A826-E340-9BD5-B0CBBD1E2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07E95-BF6D-3545-9ABB-791ECC2CF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F83E5-4738-4B45-AE9E-18B70DF27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9D7DA-2C85-EF49-BA89-993A70476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28599B-5FEF-DF41-9BAF-25B2472D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5D162B-92F8-6846-BAA3-62EBB811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7FC2B-77EE-D34C-9861-89031FA5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F155-FB0C-1B4F-AF5A-CEE835FF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40DDF-45C1-5742-AC2D-0B26397A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0E941-B5CA-E041-92A1-9599FBA8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E2EF0-6038-844F-9858-0D883912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7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66FD4-EEED-9243-838A-64BE6E03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2B876-9A22-7249-AE57-FA1844CE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FBCDC-DF08-3240-BCF1-E25E320D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2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8E61-8BB5-2744-8093-75A47085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D32E8-0D8A-9440-A15A-C8021B15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AD5F-BBC8-844F-828A-2B149A57C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9B8E9-7502-514D-A811-3DDF924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7BF4F-DD45-5946-A391-4C671F9D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AD04C-F8F6-AC47-B5EF-8786E391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5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5049-294F-944B-A080-78CC6A24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D062D-3D44-1B4F-BD1A-7A8280847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C9440-1E61-004B-8293-DC5101080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95DE-6014-B348-8C78-AECADBF4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C9F9B-DA5D-1A42-912E-E973E8C3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DB41A-097E-F942-AF0D-9BF22556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65290-78AB-D34B-AD8D-D7EF6CE3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4EA11-73BA-4740-B9DE-137F23274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103CA-2E65-094B-8137-FB2718A1E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8E311-A33A-064E-9E86-879578E27C5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224DD-AF42-7B43-B7C4-D9E413996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79B4-CFCE-9B43-B942-A891557E8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5C542-8123-8747-9AF5-5F567424F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0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39DE-1406-294D-9850-F8F4CDF396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LARC Zimbabwe Goals &amp; Indicators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03FEA-FCE7-9E4B-9D50-77E4F1F85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Overarching Goal - Laboratory:</a:t>
            </a:r>
            <a:br>
              <a:rPr lang="en-US" sz="3100" dirty="0">
                <a:solidFill>
                  <a:srgbClr val="000000"/>
                </a:solidFill>
              </a:rPr>
            </a:br>
            <a:r>
              <a:rPr lang="en-US" sz="3100" b="1" dirty="0">
                <a:solidFill>
                  <a:srgbClr val="000000"/>
                </a:solidFill>
              </a:rPr>
              <a:t>Improve Communication of “Invalid” Viral Load Results to Clinicians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Fingerprint">
            <a:extLst>
              <a:ext uri="{FF2B5EF4-FFF2-40B4-BE49-F238E27FC236}">
                <a16:creationId xmlns:a16="http://schemas.microsoft.com/office/drawing/2014/main" id="{27179C73-59CB-4B87-9E94-5B0177B3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4002869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Two Options: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Increase clinician satisfaction of communication of “Invalid” Viral Load Results from to_____ ______ by 15 November 2020.</a:t>
            </a:r>
            <a:endParaRPr lang="en-US" sz="1700" dirty="0">
              <a:solidFill>
                <a:srgbClr val="000000"/>
              </a:solidFill>
            </a:endParaRP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000000"/>
                </a:solidFill>
              </a:rPr>
              <a:t>Decrease time to communication/follow-up of “invalid” results from _____ to _____ by 15 November 2020.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3C22D-B272-6644-8E2E-B2C7634ED64B}"/>
              </a:ext>
            </a:extLst>
          </p:cNvPr>
          <p:cNvSpPr txBox="1"/>
          <p:nvPr/>
        </p:nvSpPr>
        <p:spPr>
          <a:xfrm>
            <a:off x="4511155" y="6103249"/>
            <a:ext cx="773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May select either of these aims </a:t>
            </a:r>
            <a:r>
              <a:rPr lang="en-US"/>
              <a:t>and then </a:t>
            </a:r>
            <a:r>
              <a:rPr lang="en-US" dirty="0"/>
              <a:t>select the corresponding metric</a:t>
            </a:r>
            <a:r>
              <a:rPr lang="en-US"/>
              <a:t>. </a:t>
            </a:r>
          </a:p>
          <a:p>
            <a:r>
              <a:rPr lang="en-US"/>
              <a:t>Then </a:t>
            </a:r>
            <a:r>
              <a:rPr lang="en-US" dirty="0"/>
              <a:t>embark on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138038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FE73D4-2C36-8C49-8680-42742136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789F0-F574-E648-9BBB-19153983D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D35-089A-F648-AD2D-B6B1F140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532"/>
            <a:ext cx="10607566" cy="1412765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Aim #1 </a:t>
            </a:r>
            <a:br>
              <a:rPr lang="en-US" dirty="0"/>
            </a:br>
            <a:r>
              <a:rPr lang="en-US" sz="3100" dirty="0"/>
              <a:t>Increase proportion of Viral Load Test Results recorded in patient record (Green Book) from _________ to </a:t>
            </a:r>
            <a:r>
              <a:rPr lang="en-US" sz="3100" dirty="0">
                <a:solidFill>
                  <a:srgbClr val="FF0000"/>
                </a:solidFill>
              </a:rPr>
              <a:t>95% </a:t>
            </a:r>
            <a:r>
              <a:rPr lang="en-US" sz="3100" dirty="0"/>
              <a:t>by 22 January 2020.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7C1A-B2CB-3244-B18C-BAABBB052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Numerator = </a:t>
            </a:r>
            <a:r>
              <a:rPr lang="en-US" u="sng" dirty="0"/>
              <a:t># of VL Test Results Entered into Green Book</a:t>
            </a:r>
          </a:p>
          <a:p>
            <a:r>
              <a:rPr lang="en-US" dirty="0"/>
              <a:t>Denominator =    Total Test Results Returned to Clinic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24E009-E332-9F4D-A4D3-BDE18D28F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40677"/>
              </p:ext>
            </p:extLst>
          </p:nvPr>
        </p:nvGraphicFramePr>
        <p:xfrm>
          <a:off x="2109075" y="2900275"/>
          <a:ext cx="8075449" cy="313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7532">
                  <a:extLst>
                    <a:ext uri="{9D8B030D-6E8A-4147-A177-3AD203B41FA5}">
                      <a16:colId xmlns:a16="http://schemas.microsoft.com/office/drawing/2014/main" val="3988475291"/>
                    </a:ext>
                  </a:extLst>
                </a:gridCol>
                <a:gridCol w="1751792">
                  <a:extLst>
                    <a:ext uri="{9D8B030D-6E8A-4147-A177-3AD203B41FA5}">
                      <a16:colId xmlns:a16="http://schemas.microsoft.com/office/drawing/2014/main" val="876318119"/>
                    </a:ext>
                  </a:extLst>
                </a:gridCol>
                <a:gridCol w="2459353">
                  <a:extLst>
                    <a:ext uri="{9D8B030D-6E8A-4147-A177-3AD203B41FA5}">
                      <a16:colId xmlns:a16="http://schemas.microsoft.com/office/drawing/2014/main" val="3593265077"/>
                    </a:ext>
                  </a:extLst>
                </a:gridCol>
                <a:gridCol w="2816772">
                  <a:extLst>
                    <a:ext uri="{9D8B030D-6E8A-4147-A177-3AD203B41FA5}">
                      <a16:colId xmlns:a16="http://schemas.microsoft.com/office/drawing/2014/main" val="1037327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Cohort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 / ART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Test Returned to Clinic -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VL Test Result Recorded in Green Book –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45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2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# of Test Results Returned to Clinic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# of Results in Green Book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07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76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7342-60B2-1544-9C84-C61E6DDA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for Aim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7E504-67DB-A34F-B414-6DCB0E0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50715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Baseline Data </a:t>
            </a:r>
          </a:p>
          <a:p>
            <a:pPr lvl="1"/>
            <a:r>
              <a:rPr lang="en-US" dirty="0"/>
              <a:t>Choses 6 cohorts – October 2018 to March 2019</a:t>
            </a:r>
          </a:p>
          <a:p>
            <a:pPr lvl="1"/>
            <a:r>
              <a:rPr lang="en-US" dirty="0"/>
              <a:t>Select 25 red &amp; green tagged charts randomly from each cohort</a:t>
            </a:r>
          </a:p>
          <a:p>
            <a:pPr lvl="1"/>
            <a:r>
              <a:rPr lang="en-US" dirty="0"/>
              <a:t>Determine if the VL Test results were recorded in Green Book</a:t>
            </a:r>
          </a:p>
          <a:p>
            <a:pPr lvl="1"/>
            <a:r>
              <a:rPr lang="en-US" dirty="0"/>
              <a:t>Complete Data Collection Record</a:t>
            </a:r>
          </a:p>
          <a:p>
            <a:pPr marL="0" indent="0">
              <a:buNone/>
            </a:pPr>
            <a:r>
              <a:rPr lang="en-US" dirty="0"/>
              <a:t>Prospective Data</a:t>
            </a:r>
          </a:p>
          <a:p>
            <a:pPr lvl="1"/>
            <a:r>
              <a:rPr lang="en-US" dirty="0"/>
              <a:t>Each Monday:</a:t>
            </a:r>
          </a:p>
          <a:p>
            <a:pPr lvl="1"/>
            <a:r>
              <a:rPr lang="en-US" dirty="0"/>
              <a:t>Start with the Denominator – Use the “source of truth” to determine all viral load results received from lab in the previous week (Monday to Friday). </a:t>
            </a:r>
          </a:p>
          <a:p>
            <a:pPr lvl="1"/>
            <a:r>
              <a:rPr lang="en-US" dirty="0"/>
              <a:t>(Note: What is your facility’s “source of truth”? VL Register, Lab Transmittal Record? If you do not have a “source of truth”, you may have to create one or update your current VL register to include date returned to clinic.)</a:t>
            </a:r>
          </a:p>
          <a:p>
            <a:pPr lvl="1"/>
            <a:r>
              <a:rPr lang="en-US" dirty="0"/>
              <a:t>Select a sample of 25 patients, pull Green Books, and determine if the VL Test results were recorded in Green Book (Numerator)</a:t>
            </a:r>
          </a:p>
          <a:p>
            <a:pPr lvl="1"/>
            <a:r>
              <a:rPr lang="en-US" dirty="0"/>
              <a:t>Complete Data Collection Record (see previous slide)</a:t>
            </a:r>
          </a:p>
          <a:p>
            <a:pPr lvl="1"/>
            <a:r>
              <a:rPr lang="en-US" dirty="0"/>
              <a:t>Plot results on a run chart / Submit Data to MOH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7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D35-089A-F648-AD2D-B6B1F140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96" y="103187"/>
            <a:ext cx="10978055" cy="144999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Aim #2 – Outcome</a:t>
            </a:r>
            <a:br>
              <a:rPr lang="en-US" dirty="0"/>
            </a:br>
            <a:r>
              <a:rPr lang="en-US" sz="3200" dirty="0"/>
              <a:t>Increase proportion of High Viral Load (HVL) Patients cared for according to guidelines from _________ to __________ by 15 November 2020.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7C1A-B2CB-3244-B18C-BAABBB052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97" y="1678480"/>
            <a:ext cx="10515600" cy="4351338"/>
          </a:xfrm>
        </p:spPr>
        <p:txBody>
          <a:bodyPr/>
          <a:lstStyle/>
          <a:p>
            <a:r>
              <a:rPr lang="en-US" dirty="0"/>
              <a:t>Numerator = </a:t>
            </a:r>
            <a:r>
              <a:rPr lang="en-US" u="sng" dirty="0"/>
              <a:t># of HVL Patients Cared for According to Guidelines*</a:t>
            </a:r>
          </a:p>
          <a:p>
            <a:r>
              <a:rPr lang="en-US" dirty="0"/>
              <a:t>Denominator =       # Patients with High Viral Load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24E009-E332-9F4D-A4D3-BDE18D28F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3427"/>
              </p:ext>
            </p:extLst>
          </p:nvPr>
        </p:nvGraphicFramePr>
        <p:xfrm>
          <a:off x="588578" y="2767013"/>
          <a:ext cx="11217168" cy="361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8559">
                  <a:extLst>
                    <a:ext uri="{9D8B030D-6E8A-4147-A177-3AD203B41FA5}">
                      <a16:colId xmlns:a16="http://schemas.microsoft.com/office/drawing/2014/main" val="3988475291"/>
                    </a:ext>
                  </a:extLst>
                </a:gridCol>
                <a:gridCol w="956441">
                  <a:extLst>
                    <a:ext uri="{9D8B030D-6E8A-4147-A177-3AD203B41FA5}">
                      <a16:colId xmlns:a16="http://schemas.microsoft.com/office/drawing/2014/main" val="876318119"/>
                    </a:ext>
                  </a:extLst>
                </a:gridCol>
                <a:gridCol w="1030014">
                  <a:extLst>
                    <a:ext uri="{9D8B030D-6E8A-4147-A177-3AD203B41FA5}">
                      <a16:colId xmlns:a16="http://schemas.microsoft.com/office/drawing/2014/main" val="2443824662"/>
                    </a:ext>
                  </a:extLst>
                </a:gridCol>
                <a:gridCol w="767255">
                  <a:extLst>
                    <a:ext uri="{9D8B030D-6E8A-4147-A177-3AD203B41FA5}">
                      <a16:colId xmlns:a16="http://schemas.microsoft.com/office/drawing/2014/main" val="3593265077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1037327232"/>
                    </a:ext>
                  </a:extLst>
                </a:gridCol>
                <a:gridCol w="893379">
                  <a:extLst>
                    <a:ext uri="{9D8B030D-6E8A-4147-A177-3AD203B41FA5}">
                      <a16:colId xmlns:a16="http://schemas.microsoft.com/office/drawing/2014/main" val="522045475"/>
                    </a:ext>
                  </a:extLst>
                </a:gridCol>
                <a:gridCol w="882869">
                  <a:extLst>
                    <a:ext uri="{9D8B030D-6E8A-4147-A177-3AD203B41FA5}">
                      <a16:colId xmlns:a16="http://schemas.microsoft.com/office/drawing/2014/main" val="86785842"/>
                    </a:ext>
                  </a:extLst>
                </a:gridCol>
                <a:gridCol w="1187669">
                  <a:extLst>
                    <a:ext uri="{9D8B030D-6E8A-4147-A177-3AD203B41FA5}">
                      <a16:colId xmlns:a16="http://schemas.microsoft.com/office/drawing/2014/main" val="2315597703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1958693580"/>
                    </a:ext>
                  </a:extLst>
                </a:gridCol>
                <a:gridCol w="798786">
                  <a:extLst>
                    <a:ext uri="{9D8B030D-6E8A-4147-A177-3AD203B41FA5}">
                      <a16:colId xmlns:a16="http://schemas.microsoft.com/office/drawing/2014/main" val="1980111644"/>
                    </a:ext>
                  </a:extLst>
                </a:gridCol>
                <a:gridCol w="1912885">
                  <a:extLst>
                    <a:ext uri="{9D8B030D-6E8A-4147-A177-3AD203B41FA5}">
                      <a16:colId xmlns:a16="http://schemas.microsoft.com/office/drawing/2014/main" val="3748000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Cohort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OI/ART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HVL Result (Date)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EAC #1 (Date)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EAC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EAC 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EACs 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Repeat VL Due Date – 4 mo. from HVL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VL Repeat  (Date)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Repeat VL –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EACs &amp; Repeat VL* – Yes/No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45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2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(Tally # for) </a:t>
                      </a:r>
                      <a:r>
                        <a:rPr lang="en-US" sz="1600" b="1" dirty="0"/>
                        <a:t># of Patients with HVL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# of Patients Cared for According to Guidelines*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07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37C824-032F-0B41-83C0-8AC320699BD5}"/>
              </a:ext>
            </a:extLst>
          </p:cNvPr>
          <p:cNvSpPr txBox="1"/>
          <p:nvPr/>
        </p:nvSpPr>
        <p:spPr>
          <a:xfrm>
            <a:off x="3899337" y="5845152"/>
            <a:ext cx="55834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* Guidelines = 3 EACs &amp; repeat Viral Load within 4 months</a:t>
            </a:r>
          </a:p>
        </p:txBody>
      </p:sp>
    </p:spTree>
    <p:extLst>
      <p:ext uri="{BB962C8B-B14F-4D97-AF65-F5344CB8AC3E}">
        <p14:creationId xmlns:p14="http://schemas.microsoft.com/office/powerpoint/2010/main" val="345972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7342-60B2-1544-9C84-C61E6DDA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262"/>
            <a:ext cx="10515600" cy="1325563"/>
          </a:xfrm>
        </p:spPr>
        <p:txBody>
          <a:bodyPr/>
          <a:lstStyle/>
          <a:p>
            <a:r>
              <a:rPr lang="en-US" dirty="0"/>
              <a:t>Data Collection for Aim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7E504-67DB-A34F-B414-6DCB0E0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Baseline Data </a:t>
            </a:r>
          </a:p>
          <a:p>
            <a:pPr lvl="1"/>
            <a:r>
              <a:rPr lang="en-US" dirty="0"/>
              <a:t>Select all high viral load (HVL) Patients from the year of 2018 </a:t>
            </a:r>
          </a:p>
          <a:p>
            <a:pPr lvl="1"/>
            <a:r>
              <a:rPr lang="en-US" dirty="0"/>
              <a:t>Select 25 randomly or all charts, depending on the number</a:t>
            </a:r>
          </a:p>
          <a:p>
            <a:pPr lvl="1"/>
            <a:r>
              <a:rPr lang="en-US" dirty="0"/>
              <a:t>Determine if 3 EAC’s and repeat viral load were performed within four months of date of identification of high viral load</a:t>
            </a:r>
          </a:p>
          <a:p>
            <a:pPr lvl="1"/>
            <a:r>
              <a:rPr lang="en-US" dirty="0"/>
              <a:t>Complete Data Collection Log</a:t>
            </a:r>
          </a:p>
          <a:p>
            <a:pPr marL="0" indent="0">
              <a:buNone/>
            </a:pPr>
            <a:r>
              <a:rPr lang="en-US" dirty="0"/>
              <a:t>Prospective Data</a:t>
            </a:r>
          </a:p>
          <a:p>
            <a:pPr lvl="1"/>
            <a:r>
              <a:rPr lang="en-US" dirty="0"/>
              <a:t>At the end of each day, review any HVL charts that have been seen in clinic on that day</a:t>
            </a:r>
          </a:p>
          <a:p>
            <a:pPr lvl="1"/>
            <a:r>
              <a:rPr lang="en-US" dirty="0"/>
              <a:t>Track any care provided for the specific patient</a:t>
            </a:r>
          </a:p>
          <a:p>
            <a:pPr lvl="1"/>
            <a:r>
              <a:rPr lang="en-US" dirty="0"/>
              <a:t>Complete Data Collection Record as care is provided</a:t>
            </a:r>
          </a:p>
          <a:p>
            <a:pPr marL="0" indent="0">
              <a:buNone/>
            </a:pPr>
            <a:r>
              <a:rPr lang="en-US" dirty="0"/>
              <a:t>Consider creating several short term aims in order to reach this long-term aim, e.g., patient called with high viral load results, patient return for first EAC,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8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D35-089A-F648-AD2D-B6B1F140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96" y="103187"/>
            <a:ext cx="10978055" cy="144999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Aim #2 – Process</a:t>
            </a:r>
            <a:br>
              <a:rPr lang="en-US" dirty="0"/>
            </a:br>
            <a:r>
              <a:rPr lang="en-US" sz="3200" dirty="0"/>
              <a:t>Decrease proportion of High Viral Load Patients with missed appointments* from _________ to __________ by 15 November 2020.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7C1A-B2CB-3244-B18C-BAABBB052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97" y="1678480"/>
            <a:ext cx="10515600" cy="4351338"/>
          </a:xfrm>
        </p:spPr>
        <p:txBody>
          <a:bodyPr/>
          <a:lstStyle/>
          <a:p>
            <a:r>
              <a:rPr lang="en-US" dirty="0"/>
              <a:t>Numerator =           </a:t>
            </a:r>
            <a:r>
              <a:rPr lang="en-US" u="sng" dirty="0"/>
              <a:t># of Missed Appointments*</a:t>
            </a:r>
          </a:p>
          <a:p>
            <a:r>
              <a:rPr lang="en-US" dirty="0"/>
              <a:t>Denominator =       # Appointments Scheduled for patients with HVL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24E009-E332-9F4D-A4D3-BDE18D28F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294408"/>
              </p:ext>
            </p:extLst>
          </p:nvPr>
        </p:nvGraphicFramePr>
        <p:xfrm>
          <a:off x="588578" y="2767013"/>
          <a:ext cx="10538601" cy="349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3967">
                  <a:extLst>
                    <a:ext uri="{9D8B030D-6E8A-4147-A177-3AD203B41FA5}">
                      <a16:colId xmlns:a16="http://schemas.microsoft.com/office/drawing/2014/main" val="398847529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876318119"/>
                    </a:ext>
                  </a:extLst>
                </a:gridCol>
                <a:gridCol w="1140031">
                  <a:extLst>
                    <a:ext uri="{9D8B030D-6E8A-4147-A177-3AD203B41FA5}">
                      <a16:colId xmlns:a16="http://schemas.microsoft.com/office/drawing/2014/main" val="2443824662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1942235206"/>
                    </a:ext>
                  </a:extLst>
                </a:gridCol>
                <a:gridCol w="1781299">
                  <a:extLst>
                    <a:ext uri="{9D8B030D-6E8A-4147-A177-3AD203B41FA5}">
                      <a16:colId xmlns:a16="http://schemas.microsoft.com/office/drawing/2014/main" val="3593265077"/>
                    </a:ext>
                  </a:extLst>
                </a:gridCol>
                <a:gridCol w="1805049">
                  <a:extLst>
                    <a:ext uri="{9D8B030D-6E8A-4147-A177-3AD203B41FA5}">
                      <a16:colId xmlns:a16="http://schemas.microsoft.com/office/drawing/2014/main" val="1037327232"/>
                    </a:ext>
                  </a:extLst>
                </a:gridCol>
                <a:gridCol w="2660073">
                  <a:extLst>
                    <a:ext uri="{9D8B030D-6E8A-4147-A177-3AD203B41FA5}">
                      <a16:colId xmlns:a16="http://schemas.microsoft.com/office/drawing/2014/main" val="522045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Cohort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OI/ART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 Result (Date)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HVL 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of Appointments* Scheduled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of Appointments* Missed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Calculate Metric = </a:t>
                      </a:r>
                    </a:p>
                    <a:p>
                      <a:r>
                        <a:rPr lang="en-US" sz="1600" dirty="0"/>
                        <a:t># Missed/#Scheduled X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45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2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(Tally # for) </a:t>
                      </a:r>
                      <a:r>
                        <a:rPr lang="en-US" sz="1800" b="1" dirty="0"/>
                        <a:t># of Appointments Scheduled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(Tally # for) </a:t>
                      </a:r>
                      <a:r>
                        <a:rPr lang="en-US" sz="1800" b="1" dirty="0"/>
                        <a:t># of Appointments Scheduled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07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37C824-032F-0B41-83C0-8AC320699BD5}"/>
              </a:ext>
            </a:extLst>
          </p:cNvPr>
          <p:cNvSpPr txBox="1"/>
          <p:nvPr/>
        </p:nvSpPr>
        <p:spPr>
          <a:xfrm>
            <a:off x="588578" y="5531221"/>
            <a:ext cx="39734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* = Either EAC #1, #2, or #3 or VL Repeat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064DD-65B8-C34A-AB86-B4BD4A1FEB0F}"/>
              </a:ext>
            </a:extLst>
          </p:cNvPr>
          <p:cNvSpPr txBox="1"/>
          <p:nvPr/>
        </p:nvSpPr>
        <p:spPr>
          <a:xfrm>
            <a:off x="7861465" y="6448301"/>
            <a:ext cx="200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 data weekly</a:t>
            </a:r>
          </a:p>
        </p:txBody>
      </p:sp>
    </p:spTree>
    <p:extLst>
      <p:ext uri="{BB962C8B-B14F-4D97-AF65-F5344CB8AC3E}">
        <p14:creationId xmlns:p14="http://schemas.microsoft.com/office/powerpoint/2010/main" val="26709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7777-8147-B84A-BDC5-4EDCBA89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for Aim #2 -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68B9D-7EA0-2141-91EA-94C843C42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Baseline Data </a:t>
            </a:r>
          </a:p>
          <a:p>
            <a:pPr lvl="1"/>
            <a:r>
              <a:rPr lang="en-US" dirty="0"/>
              <a:t>Select all high viral load (HVL) Patients from July to December 2019 </a:t>
            </a:r>
          </a:p>
          <a:p>
            <a:pPr lvl="1"/>
            <a:r>
              <a:rPr lang="en-US" dirty="0"/>
              <a:t>Start with denominator: Go to appointment register (Do all sites have this)</a:t>
            </a:r>
          </a:p>
          <a:p>
            <a:pPr lvl="1"/>
            <a:r>
              <a:rPr lang="en-US" dirty="0"/>
              <a:t>Determine if appointments (EAC #1 or #2 or #3 or Repeat VL) missed (Numerator).</a:t>
            </a:r>
          </a:p>
          <a:p>
            <a:pPr lvl="1"/>
            <a:r>
              <a:rPr lang="en-US" dirty="0"/>
              <a:t>Must define missed appointments as a “no show” within 3 days of scheduled appointment</a:t>
            </a:r>
          </a:p>
          <a:p>
            <a:pPr lvl="1"/>
            <a:r>
              <a:rPr lang="en-US" dirty="0"/>
              <a:t>Complete Data Collection Log for Baseline</a:t>
            </a:r>
          </a:p>
          <a:p>
            <a:pPr marL="0" indent="0">
              <a:buNone/>
            </a:pPr>
            <a:r>
              <a:rPr lang="en-US" dirty="0"/>
              <a:t>Prospective Data</a:t>
            </a:r>
          </a:p>
          <a:p>
            <a:pPr lvl="1"/>
            <a:r>
              <a:rPr lang="en-US" dirty="0"/>
              <a:t>Denominator: Go to appointment register. Determine all scheduled appointments for any HVL patient - weekly</a:t>
            </a:r>
          </a:p>
          <a:p>
            <a:pPr lvl="1"/>
            <a:r>
              <a:rPr lang="en-US" dirty="0"/>
              <a:t>On Wednesday, review appointment register for missed appointments for High Viral Load patients (Numerator) during previous week (Monday </a:t>
            </a:r>
            <a:r>
              <a:rPr lang="en-US"/>
              <a:t>to Friday)</a:t>
            </a:r>
            <a:endParaRPr lang="en-US" dirty="0"/>
          </a:p>
          <a:p>
            <a:pPr lvl="1"/>
            <a:r>
              <a:rPr lang="en-US" dirty="0"/>
              <a:t>Record any missed appointments in the Data Collection Record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CFD8-B6EA-1C45-9CE5-50B71BF0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665"/>
            <a:ext cx="10515600" cy="1688991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Aim #3 – Outcome </a:t>
            </a:r>
            <a:br>
              <a:rPr lang="en-US" dirty="0"/>
            </a:br>
            <a:r>
              <a:rPr lang="en-US" sz="3100" dirty="0"/>
              <a:t>Increase proportion of Eligible Patients with a Viral Load Test completed* in the past 12 months from _________ to __________ by 15 November 2020.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09B1-195A-6140-930D-D01E4F420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9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Numerator = </a:t>
            </a:r>
            <a:r>
              <a:rPr lang="en-US" u="sng" dirty="0"/>
              <a:t># of Viral Load Results recorded in Patient Record</a:t>
            </a:r>
          </a:p>
          <a:p>
            <a:pPr marL="0" indent="0">
              <a:buNone/>
            </a:pPr>
            <a:r>
              <a:rPr lang="en-US" dirty="0"/>
              <a:t>Denominator =      # of Patients Eligible for a Viral Load Test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Data collection tools and plan TBD</a:t>
            </a:r>
          </a:p>
        </p:txBody>
      </p:sp>
    </p:spTree>
    <p:extLst>
      <p:ext uri="{BB962C8B-B14F-4D97-AF65-F5344CB8AC3E}">
        <p14:creationId xmlns:p14="http://schemas.microsoft.com/office/powerpoint/2010/main" val="128939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CFD8-B6EA-1C45-9CE5-50B71BF0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709"/>
            <a:ext cx="10515600" cy="1688991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Aim #3 – Process </a:t>
            </a:r>
            <a:br>
              <a:rPr lang="en-US" dirty="0"/>
            </a:br>
            <a:r>
              <a:rPr lang="en-US" sz="3200" dirty="0"/>
              <a:t>Increase proportion of Eligible Patients with a Viral Load Test sample drawn from _________ to __________ by 15 November 2020.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09B1-195A-6140-930D-D01E4F420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8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Numerator =           </a:t>
            </a:r>
            <a:r>
              <a:rPr lang="en-US" u="sng" dirty="0"/>
              <a:t># of Viral Load Samples Drawn </a:t>
            </a:r>
          </a:p>
          <a:p>
            <a:pPr marL="0" indent="0">
              <a:buNone/>
            </a:pPr>
            <a:r>
              <a:rPr lang="en-US" dirty="0"/>
              <a:t>Denominator =      # of Patients Eligible for a Viral Load Test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9EB96A-5883-B240-8547-877A2D324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66942"/>
              </p:ext>
            </p:extLst>
          </p:nvPr>
        </p:nvGraphicFramePr>
        <p:xfrm>
          <a:off x="814944" y="3031331"/>
          <a:ext cx="10562112" cy="361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5204">
                  <a:extLst>
                    <a:ext uri="{9D8B030D-6E8A-4147-A177-3AD203B41FA5}">
                      <a16:colId xmlns:a16="http://schemas.microsoft.com/office/drawing/2014/main" val="3988475291"/>
                    </a:ext>
                  </a:extLst>
                </a:gridCol>
                <a:gridCol w="939197">
                  <a:extLst>
                    <a:ext uri="{9D8B030D-6E8A-4147-A177-3AD203B41FA5}">
                      <a16:colId xmlns:a16="http://schemas.microsoft.com/office/drawing/2014/main" val="876318119"/>
                    </a:ext>
                  </a:extLst>
                </a:gridCol>
                <a:gridCol w="974376">
                  <a:extLst>
                    <a:ext uri="{9D8B030D-6E8A-4147-A177-3AD203B41FA5}">
                      <a16:colId xmlns:a16="http://schemas.microsoft.com/office/drawing/2014/main" val="2443824662"/>
                    </a:ext>
                  </a:extLst>
                </a:gridCol>
                <a:gridCol w="1591293">
                  <a:extLst>
                    <a:ext uri="{9D8B030D-6E8A-4147-A177-3AD203B41FA5}">
                      <a16:colId xmlns:a16="http://schemas.microsoft.com/office/drawing/2014/main" val="1942235206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3593265077"/>
                    </a:ext>
                  </a:extLst>
                </a:gridCol>
                <a:gridCol w="1733797">
                  <a:extLst>
                    <a:ext uri="{9D8B030D-6E8A-4147-A177-3AD203B41FA5}">
                      <a16:colId xmlns:a16="http://schemas.microsoft.com/office/drawing/2014/main" val="2118157928"/>
                    </a:ext>
                  </a:extLst>
                </a:gridCol>
                <a:gridCol w="2695699">
                  <a:extLst>
                    <a:ext uri="{9D8B030D-6E8A-4147-A177-3AD203B41FA5}">
                      <a16:colId xmlns:a16="http://schemas.microsoft.com/office/drawing/2014/main" val="522045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Cohort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OI/ART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Pt eligible* for Viral 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Eligible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Viral Load Drawn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Sample Drawn Yes/No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Calculate Metric = </a:t>
                      </a:r>
                    </a:p>
                    <a:p>
                      <a:r>
                        <a:rPr lang="en-US" sz="1600" dirty="0"/>
                        <a:t># Eligible w/ Sample Drawn/#Eligible X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45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2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(Tally # for) </a:t>
                      </a:r>
                      <a:r>
                        <a:rPr lang="en-US" sz="1600" b="1" dirty="0"/>
                        <a:t># Eligible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(Tally # for) </a:t>
                      </a:r>
                      <a:r>
                        <a:rPr lang="en-US" sz="1800" b="1" dirty="0"/>
                        <a:t># of Eligible w/ sample drawn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507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28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84A48-443F-DB42-85F9-43CD9317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Overarching Goals: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“Make Every Test (Viral Load) Count”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3C66F7-9152-4B91-9A09-127A9CAA2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92451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54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4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Overarching Goal Phase 1: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Improve Documentation of Viral Load Test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E0DE1-396E-9345-B3EC-28D5AD535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6211" r="1" b="-68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Aim #1 – Increase proportion of Viral Load Test Results recorded in patient record (Green Book) from _________ to 95% by 22 January 2020.</a:t>
            </a:r>
          </a:p>
        </p:txBody>
      </p:sp>
    </p:spTree>
    <p:extLst>
      <p:ext uri="{BB962C8B-B14F-4D97-AF65-F5344CB8AC3E}">
        <p14:creationId xmlns:p14="http://schemas.microsoft.com/office/powerpoint/2010/main" val="298233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85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Overarching Goal Phase 2: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Improve Patient Care According to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2FFC4-B83F-E440-BD13-46A6CCAF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" t="2140" r="1" b="14676"/>
          <a:stretch/>
        </p:blipFill>
        <p:spPr>
          <a:xfrm>
            <a:off x="327547" y="274320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587" y="917725"/>
            <a:ext cx="4013860" cy="4852362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Aim #2 – Outcome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000" dirty="0">
                <a:solidFill>
                  <a:srgbClr val="FFFFFF"/>
                </a:solidFill>
              </a:rPr>
              <a:t>Increase proportion of High Viral Load Patients cared for according to guidelines* from _________ to __________ by 15 November 2020.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* 3 EACs &amp; Repeat VL Test in 4 months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9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85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Overarching Goal Phase 2: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Improve Patient Care According to Guidelines by decreasing Missed Appointments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2FFC4-B83F-E440-BD13-46A6CCAF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" t="2140" r="1" b="14676"/>
          <a:stretch/>
        </p:blipFill>
        <p:spPr>
          <a:xfrm>
            <a:off x="327547" y="274320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Aim #2 – Process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Decrease proportion of High Viral Load Patients with missed appointments* from _________ to __________ by 15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November 2020.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</a:rPr>
              <a:t>* EAC #1, #2, &amp; #3 and VL Repeat Appointments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6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C4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Overarching Goal Phase 3: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Improve Viral Load Coverage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71703-F293-0D44-8FD1-D857A5BF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720" r="1" b="3497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8961" y="917725"/>
            <a:ext cx="3948783" cy="485236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</a:rPr>
              <a:t>Aim #3 – Outcome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</a:rPr>
              <a:t>Increase proportion of Eligible Patients with a Viral Load Test completed* in the past 12 months from ________ to _________ by 15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</a:rPr>
              <a:t>November 2020.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* - Test Result Recorded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5C2540-CF78-0E49-90DB-68772E1A4F3B}"/>
              </a:ext>
            </a:extLst>
          </p:cNvPr>
          <p:cNvSpPr/>
          <p:nvPr/>
        </p:nvSpPr>
        <p:spPr>
          <a:xfrm>
            <a:off x="1500189" y="728662"/>
            <a:ext cx="3957636" cy="15716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Viral Load Test Result</a:t>
            </a:r>
          </a:p>
        </p:txBody>
      </p:sp>
    </p:spTree>
    <p:extLst>
      <p:ext uri="{BB962C8B-B14F-4D97-AF65-F5344CB8AC3E}">
        <p14:creationId xmlns:p14="http://schemas.microsoft.com/office/powerpoint/2010/main" val="397842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C4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4767072"/>
            <a:ext cx="6828312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Overarching Goal Phase 3: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Improve Viral Load Coverage by Identifying &amp; Drawing VL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71703-F293-0D44-8FD1-D857A5BF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720" r="1" b="3497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8961" y="917725"/>
            <a:ext cx="3948783" cy="485236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</a:rPr>
              <a:t>Aim #3 – Process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</a:rPr>
              <a:t>Increase proportion of Eligible Patients with a Viral Load Test sample drawn* from _________ to __________ by 15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</a:rPr>
              <a:t>November 2020.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* - Phlebotomy Performed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5C2540-CF78-0E49-90DB-68772E1A4F3B}"/>
              </a:ext>
            </a:extLst>
          </p:cNvPr>
          <p:cNvSpPr/>
          <p:nvPr/>
        </p:nvSpPr>
        <p:spPr>
          <a:xfrm>
            <a:off x="1500189" y="728662"/>
            <a:ext cx="3957636" cy="15716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Viral Load Test Result</a:t>
            </a:r>
          </a:p>
        </p:txBody>
      </p:sp>
    </p:spTree>
    <p:extLst>
      <p:ext uri="{BB962C8B-B14F-4D97-AF65-F5344CB8AC3E}">
        <p14:creationId xmlns:p14="http://schemas.microsoft.com/office/powerpoint/2010/main" val="15946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Overarching Goal - Laboratory:</a:t>
            </a:r>
            <a:br>
              <a:rPr lang="en-US" sz="3100" dirty="0">
                <a:solidFill>
                  <a:srgbClr val="000000"/>
                </a:solidFill>
              </a:rPr>
            </a:br>
            <a:r>
              <a:rPr lang="en-US" sz="3100" b="1" dirty="0">
                <a:solidFill>
                  <a:srgbClr val="000000"/>
                </a:solidFill>
              </a:rPr>
              <a:t>Improve Turnaround Time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Fingerprint">
            <a:extLst>
              <a:ext uri="{FF2B5EF4-FFF2-40B4-BE49-F238E27FC236}">
                <a16:creationId xmlns:a16="http://schemas.microsoft.com/office/drawing/2014/main" id="{27179C73-59CB-4B87-9E94-5B0177B3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Increase proportion of viral load samples that reach targeted* turnaround times (time from sample collection to time results received by clinic) from _________ to __________ by 15 November 2020.</a:t>
            </a:r>
            <a:endParaRPr lang="en-U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000000"/>
                </a:solidFill>
              </a:rPr>
              <a:t>* - Nationally determined target of 28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CBE1A-A0C0-194F-A24E-4086DCFB6BE7}"/>
              </a:ext>
            </a:extLst>
          </p:cNvPr>
          <p:cNvSpPr txBox="1"/>
          <p:nvPr/>
        </p:nvSpPr>
        <p:spPr>
          <a:xfrm>
            <a:off x="6090573" y="6056170"/>
            <a:ext cx="5621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Baseline data to be calculated monthly. </a:t>
            </a:r>
          </a:p>
          <a:p>
            <a:r>
              <a:rPr lang="en-US" dirty="0"/>
              <a:t>Average of the monthly can be used in the aim statement.</a:t>
            </a:r>
          </a:p>
        </p:txBody>
      </p:sp>
    </p:spTree>
    <p:extLst>
      <p:ext uri="{BB962C8B-B14F-4D97-AF65-F5344CB8AC3E}">
        <p14:creationId xmlns:p14="http://schemas.microsoft.com/office/powerpoint/2010/main" val="153996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49640-8696-E54E-902A-45D513CD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Overarching Goal - Laboratory:</a:t>
            </a:r>
            <a:br>
              <a:rPr lang="en-US" sz="3100" dirty="0">
                <a:solidFill>
                  <a:srgbClr val="000000"/>
                </a:solidFill>
              </a:rPr>
            </a:br>
            <a:r>
              <a:rPr lang="en-US" sz="3100" b="1" dirty="0">
                <a:solidFill>
                  <a:srgbClr val="000000"/>
                </a:solidFill>
              </a:rPr>
              <a:t>Improve Specimen Rejection Rates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Fingerprint">
            <a:extLst>
              <a:ext uri="{FF2B5EF4-FFF2-40B4-BE49-F238E27FC236}">
                <a16:creationId xmlns:a16="http://schemas.microsoft.com/office/drawing/2014/main" id="{27179C73-59CB-4B87-9E94-5B0177B3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214ED-A51C-D142-B692-5FEC9186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Increase proportion of viral load samples that meet acceptance criteria from 98% to 99% by 15 November 2020.</a:t>
            </a: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A25C1-00BB-CC48-B8EA-DB05F8C9C28D}"/>
              </a:ext>
            </a:extLst>
          </p:cNvPr>
          <p:cNvSpPr txBox="1"/>
          <p:nvPr/>
        </p:nvSpPr>
        <p:spPr>
          <a:xfrm>
            <a:off x="4833257" y="5689724"/>
            <a:ext cx="7178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For ANALYZE, use Pareto chart to rank order the causes of rejection. </a:t>
            </a:r>
          </a:p>
          <a:p>
            <a:r>
              <a:rPr lang="en-US" dirty="0"/>
              <a:t>Also may need to look at rejection rates by site to determine where </a:t>
            </a:r>
          </a:p>
          <a:p>
            <a:r>
              <a:rPr lang="en-US" dirty="0"/>
              <a:t>to direct the intervention – the who, where, and the what. </a:t>
            </a:r>
          </a:p>
        </p:txBody>
      </p:sp>
    </p:spTree>
    <p:extLst>
      <p:ext uri="{BB962C8B-B14F-4D97-AF65-F5344CB8AC3E}">
        <p14:creationId xmlns:p14="http://schemas.microsoft.com/office/powerpoint/2010/main" val="312104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1301</Words>
  <Application>Microsoft Office PowerPoint</Application>
  <PresentationFormat>Widescreen</PresentationFormat>
  <Paragraphs>171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LARC Zimbabwe Goals &amp; Indicators</vt:lpstr>
      <vt:lpstr>Overarching Goals: “Make Every Test (Viral Load) Count”</vt:lpstr>
      <vt:lpstr>Overarching Goal Phase 1: Improve Documentation of Viral Load Test Results</vt:lpstr>
      <vt:lpstr>Overarching Goal Phase 2: Improve Patient Care According to Guidelines</vt:lpstr>
      <vt:lpstr>Overarching Goal Phase 2: Improve Patient Care According to Guidelines by decreasing Missed Appointments</vt:lpstr>
      <vt:lpstr>Overarching Goal Phase 3: Improve Viral Load Coverage</vt:lpstr>
      <vt:lpstr>Overarching Goal Phase 3: Improve Viral Load Coverage by Identifying &amp; Drawing VL Sample</vt:lpstr>
      <vt:lpstr>Overarching Goal - Laboratory: Improve Turnaround Time</vt:lpstr>
      <vt:lpstr>Overarching Goal - Laboratory: Improve Specimen Rejection Rates</vt:lpstr>
      <vt:lpstr>Overarching Goal - Laboratory: Improve Communication of “Invalid” Viral Load Results to Clinicians</vt:lpstr>
      <vt:lpstr>Thank You</vt:lpstr>
      <vt:lpstr>Aim #1  Increase proportion of Viral Load Test Results recorded in patient record (Green Book) from _________ to 95% by 22 January 2020.</vt:lpstr>
      <vt:lpstr>Data Collection for Aim #1</vt:lpstr>
      <vt:lpstr>Aim #2 – Outcome Increase proportion of High Viral Load (HVL) Patients cared for according to guidelines from _________ to __________ by 15 November 2020.</vt:lpstr>
      <vt:lpstr>Data Collection for Aim #2</vt:lpstr>
      <vt:lpstr>Aim #2 – Process Decrease proportion of High Viral Load Patients with missed appointments* from _________ to __________ by 15 November 2020.</vt:lpstr>
      <vt:lpstr>Data Collection for Aim #2 - Process</vt:lpstr>
      <vt:lpstr>Aim #3 – Outcome  Increase proportion of Eligible Patients with a Viral Load Test completed* in the past 12 months from _________ to __________ by 15 November 2020.</vt:lpstr>
      <vt:lpstr>Aim #3 – Process  Increase proportion of Eligible Patients with a Viral Load Test sample drawn from _________ to __________ by 15 November 2020.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LARC Zimbabwe Goals &amp; Indicators</dc:title>
  <dc:creator>Barbara McKinney</dc:creator>
  <cp:lastModifiedBy>Yao, Katy (CDC/DDPHSIS/CGH/DGHT)</cp:lastModifiedBy>
  <cp:revision>23</cp:revision>
  <dcterms:created xsi:type="dcterms:W3CDTF">2019-10-25T20:39:36Z</dcterms:created>
  <dcterms:modified xsi:type="dcterms:W3CDTF">2020-02-03T17:20:02Z</dcterms:modified>
</cp:coreProperties>
</file>